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  <p:embeddedFont>
      <p:font typeface="Source Code Pr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bold.fntdata"/><Relationship Id="rId14" Type="http://schemas.openxmlformats.org/officeDocument/2006/relationships/font" Target="fonts/SourceCodePro-regular.fntdata"/><Relationship Id="rId17" Type="http://schemas.openxmlformats.org/officeDocument/2006/relationships/font" Target="fonts/SourceCodePro-boldItalic.fntdata"/><Relationship Id="rId16" Type="http://schemas.openxmlformats.org/officeDocument/2006/relationships/font" Target="fonts/SourceCodePr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20ca26f65e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20ca26f65e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20ca26f65e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20ca26f65e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20ca26f65e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20ca26f65e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s://www.trutestlab.com/blood-sample-collection-at-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hyperlink" Target="https://www.trutestlab.com/blood-sample-collection-at-home" TargetMode="External"/><Relationship Id="rId5" Type="http://schemas.openxmlformats.org/officeDocument/2006/relationships/hyperlink" Target="https://www.trutestlab.com/blood-sample-collection-at-home" TargetMode="External"/><Relationship Id="rId6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hyperlink" Target="https://www.trutestlab.com/blood-sample-collection-at-home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trutestlab.com/" TargetMode="External"/><Relationship Id="rId4" Type="http://schemas.openxmlformats.org/officeDocument/2006/relationships/hyperlink" Target="mailto:support@igenetic.com" TargetMode="External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20475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Book Blood Sample Collection from Home in Delhi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3111455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00"/>
                </a:solidFill>
              </a:rPr>
              <a:t>TRUTEST Laboratories is one of the fastest growing chain of pathology laboratories in the country.</a:t>
            </a:r>
            <a:endParaRPr b="1">
              <a:solidFill>
                <a:srgbClr val="FFFF00"/>
              </a:solidFill>
            </a:endParaRPr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700" y="124475"/>
            <a:ext cx="1875475" cy="9336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3"/>
          <p:cNvSpPr txBox="1"/>
          <p:nvPr/>
        </p:nvSpPr>
        <p:spPr>
          <a:xfrm>
            <a:off x="147725" y="4633200"/>
            <a:ext cx="804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latin typeface="Roboto"/>
                <a:ea typeface="Roboto"/>
                <a:cs typeface="Roboto"/>
                <a:sym typeface="Roboto"/>
              </a:rPr>
              <a:t>Visit Website: </a:t>
            </a:r>
            <a:r>
              <a:rPr b="1" lang="en" sz="1700" u="sng">
                <a:solidFill>
                  <a:schemeClr val="accent6"/>
                </a:solid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https://www.trutestlab.com/blood-sample-collection-at-home</a:t>
            </a:r>
            <a:r>
              <a:rPr b="1" lang="en" sz="1700">
                <a:solidFill>
                  <a:schemeClr val="accent6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1" sz="1700">
              <a:solidFill>
                <a:schemeClr val="accent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379025" y="391175"/>
            <a:ext cx="264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Phone: 1800 210 1616</a:t>
            </a:r>
            <a:br>
              <a:rPr b="1" lang="en">
                <a:latin typeface="Roboto"/>
                <a:ea typeface="Roboto"/>
                <a:cs typeface="Roboto"/>
                <a:sym typeface="Roboto"/>
              </a:rPr>
            </a:br>
            <a:r>
              <a:rPr b="1" lang="en">
                <a:latin typeface="Roboto"/>
                <a:ea typeface="Roboto"/>
                <a:cs typeface="Roboto"/>
                <a:sym typeface="Roboto"/>
              </a:rPr>
              <a:t>Mail: support@igenetic.com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700" y="124475"/>
            <a:ext cx="1875475" cy="9336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4"/>
          <p:cNvSpPr txBox="1"/>
          <p:nvPr/>
        </p:nvSpPr>
        <p:spPr>
          <a:xfrm>
            <a:off x="0" y="1707275"/>
            <a:ext cx="4002000" cy="117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50">
                <a:solidFill>
                  <a:srgbClr val="015A9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Advantage of</a:t>
            </a:r>
            <a:endParaRPr b="1" sz="2650">
              <a:solidFill>
                <a:srgbClr val="015A96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2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b="1" lang="en" sz="1900">
                <a:solidFill>
                  <a:srgbClr val="58585A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Home Blood Sample Collection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0" y="2974925"/>
            <a:ext cx="60837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Blood sample testing is an important part of a routine check-up. With a fast-paced and hectic lifestyle, it is easy to overlook these vital check-ups. </a:t>
            </a:r>
            <a:r>
              <a:rPr b="1" lang="en" sz="18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TRUTEST Laboratories</a:t>
            </a:r>
            <a:r>
              <a:rPr lang="en" sz="1800">
                <a:latin typeface="Roboto"/>
                <a:ea typeface="Roboto"/>
                <a:cs typeface="Roboto"/>
                <a:sym typeface="Roboto"/>
              </a:rPr>
              <a:t> provides home blood and urine collection by highly trained and experienced phlebotomists.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147725" y="4633200"/>
            <a:ext cx="804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latin typeface="Roboto"/>
                <a:ea typeface="Roboto"/>
                <a:cs typeface="Roboto"/>
                <a:sym typeface="Roboto"/>
              </a:rPr>
              <a:t>Visit Website: </a:t>
            </a:r>
            <a:r>
              <a:rPr b="1" lang="en" sz="1700" u="sng">
                <a:solidFill>
                  <a:schemeClr val="accent6"/>
                </a:solid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https://www.trutestlab.com/blood-sample-collection-at-home</a:t>
            </a:r>
            <a:r>
              <a:rPr b="1" lang="en" sz="1700">
                <a:solidFill>
                  <a:schemeClr val="accent6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1" sz="1700">
              <a:solidFill>
                <a:schemeClr val="accent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0" name="Google Shape;80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383824" y="2079175"/>
            <a:ext cx="2237925" cy="2236826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4"/>
          <p:cNvSpPr txBox="1"/>
          <p:nvPr/>
        </p:nvSpPr>
        <p:spPr>
          <a:xfrm>
            <a:off x="6379025" y="391175"/>
            <a:ext cx="264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Phone: 1800 210 1616</a:t>
            </a:r>
            <a:br>
              <a:rPr b="1" lang="en">
                <a:latin typeface="Roboto"/>
                <a:ea typeface="Roboto"/>
                <a:cs typeface="Roboto"/>
                <a:sym typeface="Roboto"/>
              </a:rPr>
            </a:br>
            <a:r>
              <a:rPr b="1" lang="en">
                <a:latin typeface="Roboto"/>
                <a:ea typeface="Roboto"/>
                <a:cs typeface="Roboto"/>
                <a:sym typeface="Roboto"/>
              </a:rPr>
              <a:t>Mail: support@igenetic.com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700" y="124475"/>
            <a:ext cx="1875475" cy="9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705550"/>
            <a:ext cx="9144003" cy="288735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6379025" y="391175"/>
            <a:ext cx="2645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Phone: 1800 210 1616</a:t>
            </a:r>
            <a:br>
              <a:rPr b="1" lang="en">
                <a:latin typeface="Roboto"/>
                <a:ea typeface="Roboto"/>
                <a:cs typeface="Roboto"/>
                <a:sym typeface="Roboto"/>
              </a:rPr>
            </a:br>
            <a:r>
              <a:rPr b="1" lang="en">
                <a:latin typeface="Roboto"/>
                <a:ea typeface="Roboto"/>
                <a:cs typeface="Roboto"/>
                <a:sym typeface="Roboto"/>
              </a:rPr>
              <a:t>Mail: support@igenetic.com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9" name="Google Shape;89;p15"/>
          <p:cNvSpPr txBox="1"/>
          <p:nvPr/>
        </p:nvSpPr>
        <p:spPr>
          <a:xfrm>
            <a:off x="147725" y="4633200"/>
            <a:ext cx="80442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latin typeface="Roboto"/>
                <a:ea typeface="Roboto"/>
                <a:cs typeface="Roboto"/>
                <a:sym typeface="Roboto"/>
              </a:rPr>
              <a:t>Visit Website: </a:t>
            </a:r>
            <a:r>
              <a:rPr b="1" lang="en" sz="1700" u="sng">
                <a:solidFill>
                  <a:schemeClr val="accent6"/>
                </a:solid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https://www.trutestlab.com/blood-sample-collection-at-home</a:t>
            </a:r>
            <a:r>
              <a:rPr b="1" lang="en" sz="1700">
                <a:solidFill>
                  <a:schemeClr val="accent6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1" sz="1700">
              <a:solidFill>
                <a:schemeClr val="accent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Contact Us</a:t>
            </a:r>
            <a:endParaRPr b="1" u="sng"/>
          </a:p>
        </p:txBody>
      </p:sp>
      <p:sp>
        <p:nvSpPr>
          <p:cNvPr id="95" name="Google Shape;95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1818"/>
              <a:buFont typeface="Arial"/>
              <a:buNone/>
            </a:pPr>
            <a:r>
              <a:rPr b="1" lang="en" sz="2200">
                <a:solidFill>
                  <a:srgbClr val="4A86E8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TRUTEST Laboratories</a:t>
            </a:r>
            <a:r>
              <a:rPr lang="en" sz="2200">
                <a:solidFill>
                  <a:srgbClr val="66666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is one of the fastest growing chain of pathology laboratories in the country.</a:t>
            </a:r>
            <a:endParaRPr sz="2200">
              <a:solidFill>
                <a:srgbClr val="66666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81818"/>
              <a:buFont typeface="Arial"/>
              <a:buNone/>
            </a:pPr>
            <a:br>
              <a:rPr lang="en" sz="2200">
                <a:solidFill>
                  <a:srgbClr val="666666"/>
                </a:solidFill>
                <a:latin typeface="Source Code Pro"/>
                <a:ea typeface="Source Code Pro"/>
                <a:cs typeface="Source Code Pro"/>
                <a:sym typeface="Source Code Pro"/>
              </a:rPr>
            </a:br>
            <a:r>
              <a:rPr b="1" lang="en" sz="220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Web:</a:t>
            </a:r>
            <a:r>
              <a:rPr lang="en" sz="2200">
                <a:solidFill>
                  <a:srgbClr val="66666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 sz="2200" u="sng">
                <a:solidFill>
                  <a:schemeClr val="accent3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https://www.trutestlab.com/</a:t>
            </a:r>
            <a:endParaRPr b="1" sz="2200">
              <a:solidFill>
                <a:srgbClr val="66666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81818"/>
              <a:buFont typeface="Arial"/>
              <a:buNone/>
            </a:pPr>
            <a:r>
              <a:rPr b="1" lang="en" sz="220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Phone:</a:t>
            </a:r>
            <a:r>
              <a:rPr lang="en" sz="2200">
                <a:solidFill>
                  <a:srgbClr val="66666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18002101616 </a:t>
            </a:r>
            <a:endParaRPr sz="2200">
              <a:solidFill>
                <a:srgbClr val="666666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Mail:</a:t>
            </a:r>
            <a:r>
              <a:rPr lang="en" sz="2200">
                <a:solidFill>
                  <a:srgbClr val="66666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en" sz="2200" u="sng">
                <a:solidFill>
                  <a:schemeClr val="hlink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4"/>
              </a:rPr>
              <a:t>support@igenetic.com</a:t>
            </a:r>
            <a:r>
              <a:rPr lang="en" sz="2200">
                <a:solidFill>
                  <a:srgbClr val="666666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endParaRPr/>
          </a:p>
        </p:txBody>
      </p:sp>
      <p:pic>
        <p:nvPicPr>
          <p:cNvPr id="96" name="Google Shape;9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4700" y="124475"/>
            <a:ext cx="1875475" cy="93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